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</p:sldIdLst>
  <p:sldSz cx="18288000" cy="10287000"/>
  <p:notesSz cx="6858000" cy="9144000"/>
  <p:embeddedFontLst>
    <p:embeddedFont>
      <p:font typeface="Abril Fatface" charset="1" panose="02000503000000020003"/>
      <p:regular r:id="rId10"/>
    </p:embeddedFont>
    <p:embeddedFont>
      <p:font typeface="Nexa Bold" charset="1" panose="02000000000000000000"/>
      <p:regular r:id="rId11"/>
    </p:embeddedFont>
    <p:embeddedFont>
      <p:font typeface="Nexa Black" charset="1" panose="02000000000000000000"/>
      <p:regular r:id="rId12"/>
    </p:embeddedFont>
    <p:embeddedFont>
      <p:font typeface="Nexa Heavy" charset="1" panose="02000000000000000000"/>
      <p:regular r:id="rId13"/>
    </p:embeddedFont>
    <p:embeddedFont>
      <p:font typeface="Shrikhand" charset="1" panose="0200000000000000000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png" Type="http://schemas.openxmlformats.org/officeDocument/2006/relationships/image"/><Relationship Id="rId12" Target="../media/image11.svg" Type="http://schemas.openxmlformats.org/officeDocument/2006/relationships/image"/><Relationship Id="rId13" Target="../media/image12.png" Type="http://schemas.openxmlformats.org/officeDocument/2006/relationships/image"/><Relationship Id="rId14" Target="../media/image13.svg" Type="http://schemas.openxmlformats.org/officeDocument/2006/relationships/image"/><Relationship Id="rId15" Target="../media/image14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7.png" Type="http://schemas.openxmlformats.org/officeDocument/2006/relationships/image"/><Relationship Id="rId11" Target="../media/image18.svg" Type="http://schemas.openxmlformats.org/officeDocument/2006/relationships/image"/><Relationship Id="rId12" Target="../media/image3.png" Type="http://schemas.openxmlformats.org/officeDocument/2006/relationships/image"/><Relationship Id="rId13" Target="../media/image4.svg" Type="http://schemas.openxmlformats.org/officeDocument/2006/relationships/image"/><Relationship Id="rId14" Target="../media/image19.png" Type="http://schemas.openxmlformats.org/officeDocument/2006/relationships/image"/><Relationship Id="rId2" Target="../media/image5.png" Type="http://schemas.openxmlformats.org/officeDocument/2006/relationships/image"/><Relationship Id="rId3" Target="../media/image6.svg" Type="http://schemas.openxmlformats.org/officeDocument/2006/relationships/image"/><Relationship Id="rId4" Target="../media/image15.png" Type="http://schemas.openxmlformats.org/officeDocument/2006/relationships/image"/><Relationship Id="rId5" Target="../media/image16.svg" Type="http://schemas.openxmlformats.org/officeDocument/2006/relationships/image"/><Relationship Id="rId6" Target="../media/image7.png" Type="http://schemas.openxmlformats.org/officeDocument/2006/relationships/image"/><Relationship Id="rId7" Target="../media/image8.svg" Type="http://schemas.openxmlformats.org/officeDocument/2006/relationships/image"/><Relationship Id="rId8" Target="https://www.canva.com/design/DAF5HkFpK_I/rPzUvR06IQT2M-THOtKIQg/watch?utm_content=DAF5HkFpK_I&amp;utm_campaign=designshare&amp;utm_medium=link&amp;utm_source=editor" TargetMode="External" Type="http://schemas.openxmlformats.org/officeDocument/2006/relationships/hyperlink"/><Relationship Id="rId9" Target="../media/image14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6.png" Type="http://schemas.openxmlformats.org/officeDocument/2006/relationships/image"/><Relationship Id="rId11" Target="../media/image27.svg" Type="http://schemas.openxmlformats.org/officeDocument/2006/relationships/image"/><Relationship Id="rId12" Target="../media/image28.png" Type="http://schemas.openxmlformats.org/officeDocument/2006/relationships/image"/><Relationship Id="rId13" Target="../media/image29.png" Type="http://schemas.openxmlformats.org/officeDocument/2006/relationships/image"/><Relationship Id="rId14" Target="../media/image14.png" Type="http://schemas.openxmlformats.org/officeDocument/2006/relationships/image"/><Relationship Id="rId2" Target="../media/image5.png" Type="http://schemas.openxmlformats.org/officeDocument/2006/relationships/image"/><Relationship Id="rId3" Target="../media/image6.svg" Type="http://schemas.openxmlformats.org/officeDocument/2006/relationships/image"/><Relationship Id="rId4" Target="../media/image20.jpeg" Type="http://schemas.openxmlformats.org/officeDocument/2006/relationships/image"/><Relationship Id="rId5" Target="../media/image21.png" Type="http://schemas.openxmlformats.org/officeDocument/2006/relationships/image"/><Relationship Id="rId6" Target="../media/image22.svg" Type="http://schemas.openxmlformats.org/officeDocument/2006/relationships/image"/><Relationship Id="rId7" Target="../media/image23.png" Type="http://schemas.openxmlformats.org/officeDocument/2006/relationships/image"/><Relationship Id="rId8" Target="../media/image24.svg" Type="http://schemas.openxmlformats.org/officeDocument/2006/relationships/image"/><Relationship Id="rId9" Target="../media/image25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3.svg" Type="http://schemas.openxmlformats.org/officeDocument/2006/relationships/image"/><Relationship Id="rId11" Target="../media/image31.png" Type="http://schemas.openxmlformats.org/officeDocument/2006/relationships/image"/><Relationship Id="rId12" Target="../media/image32.svg" Type="http://schemas.openxmlformats.org/officeDocument/2006/relationships/image"/><Relationship Id="rId13" Target="../media/image33.png" Type="http://schemas.openxmlformats.org/officeDocument/2006/relationships/image"/><Relationship Id="rId2" Target="../media/image5.png" Type="http://schemas.openxmlformats.org/officeDocument/2006/relationships/image"/><Relationship Id="rId3" Target="../media/image6.svg" Type="http://schemas.openxmlformats.org/officeDocument/2006/relationships/image"/><Relationship Id="rId4" Target="../media/image30.png" Type="http://schemas.openxmlformats.org/officeDocument/2006/relationships/image"/><Relationship Id="rId5" Target="../media/image14.png" Type="http://schemas.openxmlformats.org/officeDocument/2006/relationships/image"/><Relationship Id="rId6" Target="https://creativemarket.com/studio2am/5769121-Risoprint-Risograph-Grain-Effect" TargetMode="External" Type="http://schemas.openxmlformats.org/officeDocument/2006/relationships/hyperlink"/><Relationship Id="rId7" Target="https://creativemarket.com/studio2am/5769121-Risoprint-Risograph-Grain-Effect" TargetMode="External" Type="http://schemas.openxmlformats.org/officeDocument/2006/relationships/hyperlink"/><Relationship Id="rId8" Target="https://creativemarket.com/studio2am/5769121-Risoprint-Risograph-Grain-Effect" TargetMode="External" Type="http://schemas.openxmlformats.org/officeDocument/2006/relationships/hyperlink"/><Relationship Id="rId9" Target="../media/image12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0269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1984382" y="0"/>
            <a:ext cx="5912088" cy="5847593"/>
            <a:chOff x="0" y="0"/>
            <a:chExt cx="7882785" cy="779679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7882785" cy="7796791"/>
            </a:xfrm>
            <a:custGeom>
              <a:avLst/>
              <a:gdLst/>
              <a:ahLst/>
              <a:cxnLst/>
              <a:rect r="r" b="b" t="t" l="l"/>
              <a:pathLst>
                <a:path h="7796791" w="7882785">
                  <a:moveTo>
                    <a:pt x="0" y="0"/>
                  </a:moveTo>
                  <a:lnTo>
                    <a:pt x="7882785" y="0"/>
                  </a:lnTo>
                  <a:lnTo>
                    <a:pt x="7882785" y="7796791"/>
                  </a:lnTo>
                  <a:lnTo>
                    <a:pt x="0" y="77967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-689498">
              <a:off x="1698097" y="1453001"/>
              <a:ext cx="4486591" cy="4890788"/>
            </a:xfrm>
            <a:custGeom>
              <a:avLst/>
              <a:gdLst/>
              <a:ahLst/>
              <a:cxnLst/>
              <a:rect r="r" b="b" t="t" l="l"/>
              <a:pathLst>
                <a:path h="4890788" w="4486591">
                  <a:moveTo>
                    <a:pt x="0" y="0"/>
                  </a:moveTo>
                  <a:lnTo>
                    <a:pt x="4486591" y="0"/>
                  </a:lnTo>
                  <a:lnTo>
                    <a:pt x="4486591" y="4890788"/>
                  </a:lnTo>
                  <a:lnTo>
                    <a:pt x="0" y="48907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-21599" t="-13026" r="-23962" b="-20506"/>
              </a:stretch>
            </a:blip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379573" y="-223130"/>
            <a:ext cx="18599234" cy="18599234"/>
          </a:xfrm>
          <a:custGeom>
            <a:avLst/>
            <a:gdLst/>
            <a:ahLst/>
            <a:cxnLst/>
            <a:rect r="r" b="b" t="t" l="l"/>
            <a:pathLst>
              <a:path h="18599234" w="18599234">
                <a:moveTo>
                  <a:pt x="0" y="0"/>
                </a:moveTo>
                <a:lnTo>
                  <a:pt x="18599234" y="0"/>
                </a:lnTo>
                <a:lnTo>
                  <a:pt x="18599234" y="18599235"/>
                </a:lnTo>
                <a:lnTo>
                  <a:pt x="0" y="1859923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16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25479" t="0" r="-16020" b="-4150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-1077312" y="1028700"/>
            <a:ext cx="10360865" cy="10153018"/>
            <a:chOff x="0" y="0"/>
            <a:chExt cx="13814487" cy="13537358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3814487" cy="13537358"/>
            </a:xfrm>
            <a:custGeom>
              <a:avLst/>
              <a:gdLst/>
              <a:ahLst/>
              <a:cxnLst/>
              <a:rect r="r" b="b" t="t" l="l"/>
              <a:pathLst>
                <a:path h="13537358" w="13814487">
                  <a:moveTo>
                    <a:pt x="0" y="0"/>
                  </a:moveTo>
                  <a:lnTo>
                    <a:pt x="13814487" y="0"/>
                  </a:lnTo>
                  <a:lnTo>
                    <a:pt x="13814487" y="13537358"/>
                  </a:lnTo>
                  <a:lnTo>
                    <a:pt x="0" y="135373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36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-6908" r="-3468" b="-421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3981851" y="3313911"/>
              <a:ext cx="6675333" cy="9407398"/>
            </a:xfrm>
            <a:custGeom>
              <a:avLst/>
              <a:gdLst/>
              <a:ahLst/>
              <a:cxnLst/>
              <a:rect r="r" b="b" t="t" l="l"/>
              <a:pathLst>
                <a:path h="9407398" w="6675333">
                  <a:moveTo>
                    <a:pt x="0" y="0"/>
                  </a:moveTo>
                  <a:lnTo>
                    <a:pt x="6675332" y="0"/>
                  </a:lnTo>
                  <a:lnTo>
                    <a:pt x="6675332" y="9407398"/>
                  </a:lnTo>
                  <a:lnTo>
                    <a:pt x="0" y="94073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4054368" y="3313911"/>
              <a:ext cx="6602815" cy="9305200"/>
            </a:xfrm>
            <a:custGeom>
              <a:avLst/>
              <a:gdLst/>
              <a:ahLst/>
              <a:cxnLst/>
              <a:rect r="r" b="b" t="t" l="l"/>
              <a:pathLst>
                <a:path h="9305200" w="6602815">
                  <a:moveTo>
                    <a:pt x="0" y="0"/>
                  </a:moveTo>
                  <a:lnTo>
                    <a:pt x="6602815" y="0"/>
                  </a:lnTo>
                  <a:lnTo>
                    <a:pt x="6602815" y="9305201"/>
                  </a:lnTo>
                  <a:lnTo>
                    <a:pt x="0" y="93052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8068994" y="4744651"/>
            <a:ext cx="9056806" cy="1586110"/>
            <a:chOff x="0" y="0"/>
            <a:chExt cx="2415314" cy="422992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2415314" cy="422992"/>
            </a:xfrm>
            <a:custGeom>
              <a:avLst/>
              <a:gdLst/>
              <a:ahLst/>
              <a:cxnLst/>
              <a:rect r="r" b="b" t="t" l="l"/>
              <a:pathLst>
                <a:path h="422992" w="2415314">
                  <a:moveTo>
                    <a:pt x="0" y="0"/>
                  </a:moveTo>
                  <a:lnTo>
                    <a:pt x="2415314" y="0"/>
                  </a:lnTo>
                  <a:lnTo>
                    <a:pt x="2415314" y="422992"/>
                  </a:lnTo>
                  <a:lnTo>
                    <a:pt x="0" y="422992"/>
                  </a:lnTo>
                  <a:close/>
                </a:path>
              </a:pathLst>
            </a:custGeom>
            <a:solidFill>
              <a:srgbClr val="00ABF7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19050"/>
              <a:ext cx="2415314" cy="44204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260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10001410" y="7977184"/>
            <a:ext cx="9878032" cy="1855178"/>
            <a:chOff x="0" y="0"/>
            <a:chExt cx="13170709" cy="2473571"/>
          </a:xfrm>
        </p:grpSpPr>
        <p:sp>
          <p:nvSpPr>
            <p:cNvPr name="TextBox 14" id="14"/>
            <p:cNvSpPr txBox="true"/>
            <p:nvPr/>
          </p:nvSpPr>
          <p:spPr>
            <a:xfrm rot="0">
              <a:off x="0" y="152400"/>
              <a:ext cx="10907643" cy="232117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763"/>
                </a:lnSpc>
              </a:pPr>
              <a:r>
                <a:rPr lang="en-US" sz="6901">
                  <a:solidFill>
                    <a:srgbClr val="FFFFFF"/>
                  </a:solidFill>
                  <a:latin typeface="Abril Fatface"/>
                  <a:ea typeface="Abril Fatface"/>
                  <a:cs typeface="Abril Fatface"/>
                  <a:sym typeface="Abril Fatface"/>
                </a:rPr>
                <a:t>Future Physicians</a:t>
              </a:r>
            </a:p>
            <a:p>
              <a:pPr algn="l">
                <a:lnSpc>
                  <a:spcPts val="6763"/>
                </a:lnSpc>
              </a:pPr>
              <a:r>
                <a:rPr lang="en-US" sz="6901">
                  <a:solidFill>
                    <a:srgbClr val="FFFFFF"/>
                  </a:solidFill>
                  <a:latin typeface="Abril Fatface"/>
                  <a:ea typeface="Abril Fatface"/>
                  <a:cs typeface="Abril Fatface"/>
                  <a:sym typeface="Abril Fatface"/>
                </a:rPr>
                <a:t>   </a:t>
              </a:r>
              <a:r>
                <a:rPr lang="en-US" sz="6901">
                  <a:solidFill>
                    <a:srgbClr val="FFFFFF"/>
                  </a:solidFill>
                  <a:latin typeface="Abril Fatface"/>
                  <a:ea typeface="Abril Fatface"/>
                  <a:cs typeface="Abril Fatface"/>
                  <a:sym typeface="Abril Fatface"/>
                </a:rPr>
                <a:t>for Change</a:t>
              </a:r>
            </a:p>
          </p:txBody>
        </p:sp>
        <p:sp>
          <p:nvSpPr>
            <p:cNvPr name="Freeform 15" id="15"/>
            <p:cNvSpPr/>
            <p:nvPr/>
          </p:nvSpPr>
          <p:spPr>
            <a:xfrm flipH="false" flipV="false" rot="0">
              <a:off x="6661081" y="1486507"/>
              <a:ext cx="766373" cy="885515"/>
            </a:xfrm>
            <a:custGeom>
              <a:avLst/>
              <a:gdLst/>
              <a:ahLst/>
              <a:cxnLst/>
              <a:rect r="r" b="b" t="t" l="l"/>
              <a:pathLst>
                <a:path h="885515" w="766373">
                  <a:moveTo>
                    <a:pt x="0" y="0"/>
                  </a:moveTo>
                  <a:lnTo>
                    <a:pt x="766373" y="0"/>
                  </a:lnTo>
                  <a:lnTo>
                    <a:pt x="766373" y="885515"/>
                  </a:lnTo>
                  <a:lnTo>
                    <a:pt x="0" y="8855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6" id="16"/>
            <p:cNvSpPr txBox="true"/>
            <p:nvPr/>
          </p:nvSpPr>
          <p:spPr>
            <a:xfrm rot="0">
              <a:off x="7522364" y="1588056"/>
              <a:ext cx="5648345" cy="76381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>
                <a:lnSpc>
                  <a:spcPts val="2290"/>
                </a:lnSpc>
              </a:pPr>
              <a:r>
                <a:rPr lang="en-US" sz="1924">
                  <a:solidFill>
                    <a:srgbClr val="FFFFFF"/>
                  </a:solidFill>
                  <a:latin typeface="Nexa Bold"/>
                  <a:ea typeface="Nexa Bold"/>
                  <a:cs typeface="Nexa Bold"/>
                  <a:sym typeface="Nexa Bold"/>
                </a:rPr>
                <a:t>April 17-19 2025</a:t>
              </a:r>
            </a:p>
            <a:p>
              <a:pPr algn="just">
                <a:lnSpc>
                  <a:spcPts val="2290"/>
                </a:lnSpc>
              </a:pPr>
              <a:r>
                <a:rPr lang="en-US" sz="1924">
                  <a:solidFill>
                    <a:srgbClr val="FFFFFF"/>
                  </a:solidFill>
                  <a:latin typeface="Nexa Bold"/>
                  <a:ea typeface="Nexa Bold"/>
                  <a:cs typeface="Nexa Bold"/>
                  <a:sym typeface="Nexa Bold"/>
                </a:rPr>
                <a:t>Washington DC</a:t>
              </a:r>
              <a:r>
                <a:rPr lang="en-US" sz="1924">
                  <a:solidFill>
                    <a:srgbClr val="FFFFFF"/>
                  </a:solidFill>
                  <a:latin typeface="Nexa Bold"/>
                  <a:ea typeface="Nexa Bold"/>
                  <a:cs typeface="Nexa Bold"/>
                  <a:sym typeface="Nexa Bold"/>
                </a:rPr>
                <a:t> </a:t>
              </a:r>
            </a:p>
          </p:txBody>
        </p:sp>
      </p:grpSp>
      <p:sp>
        <p:nvSpPr>
          <p:cNvPr name="Freeform 17" id="17"/>
          <p:cNvSpPr/>
          <p:nvPr/>
        </p:nvSpPr>
        <p:spPr>
          <a:xfrm flipH="false" flipV="false" rot="0">
            <a:off x="780089" y="491949"/>
            <a:ext cx="3323031" cy="1073502"/>
          </a:xfrm>
          <a:custGeom>
            <a:avLst/>
            <a:gdLst/>
            <a:ahLst/>
            <a:cxnLst/>
            <a:rect r="r" b="b" t="t" l="l"/>
            <a:pathLst>
              <a:path h="1073502" w="3323031">
                <a:moveTo>
                  <a:pt x="0" y="0"/>
                </a:moveTo>
                <a:lnTo>
                  <a:pt x="3323032" y="0"/>
                </a:lnTo>
                <a:lnTo>
                  <a:pt x="3323032" y="1073502"/>
                </a:lnTo>
                <a:lnTo>
                  <a:pt x="0" y="1073502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l="0" t="0" r="0" b="0"/>
            </a:stretch>
          </a:blipFill>
        </p:spPr>
      </p:sp>
      <p:sp>
        <p:nvSpPr>
          <p:cNvPr name="TextBox 18" id="18"/>
          <p:cNvSpPr txBox="true"/>
          <p:nvPr/>
        </p:nvSpPr>
        <p:spPr>
          <a:xfrm rot="0">
            <a:off x="8153241" y="4959323"/>
            <a:ext cx="9106059" cy="12520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09"/>
              </a:lnSpc>
            </a:pPr>
            <a:r>
              <a:rPr lang="en-US" sz="4306">
                <a:solidFill>
                  <a:srgbClr val="FFFFFF"/>
                </a:solidFill>
                <a:latin typeface="Nexa Black"/>
                <a:ea typeface="Nexa Black"/>
                <a:cs typeface="Nexa Black"/>
                <a:sym typeface="Nexa Black"/>
              </a:rPr>
              <a:t>EMPOWERING THE NEXT GENERATION OF PHYSICIANS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896DE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8301" y="-695469"/>
            <a:ext cx="18599234" cy="18599234"/>
          </a:xfrm>
          <a:custGeom>
            <a:avLst/>
            <a:gdLst/>
            <a:ahLst/>
            <a:cxnLst/>
            <a:rect r="r" b="b" t="t" l="l"/>
            <a:pathLst>
              <a:path h="18599234" w="18599234">
                <a:moveTo>
                  <a:pt x="0" y="0"/>
                </a:moveTo>
                <a:lnTo>
                  <a:pt x="18599234" y="0"/>
                </a:lnTo>
                <a:lnTo>
                  <a:pt x="18599234" y="18599234"/>
                </a:lnTo>
                <a:lnTo>
                  <a:pt x="0" y="185992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6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5479" t="0" r="-16020" b="-4150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7011796" y="6353412"/>
            <a:ext cx="5222755" cy="52228"/>
          </a:xfrm>
          <a:custGeom>
            <a:avLst/>
            <a:gdLst/>
            <a:ahLst/>
            <a:cxnLst/>
            <a:rect r="r" b="b" t="t" l="l"/>
            <a:pathLst>
              <a:path h="52228" w="5222755">
                <a:moveTo>
                  <a:pt x="0" y="0"/>
                </a:moveTo>
                <a:lnTo>
                  <a:pt x="5222755" y="0"/>
                </a:lnTo>
                <a:lnTo>
                  <a:pt x="5222755" y="52227"/>
                </a:lnTo>
                <a:lnTo>
                  <a:pt x="0" y="5222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2921274" y="-1091692"/>
            <a:ext cx="12445452" cy="12504915"/>
            <a:chOff x="0" y="0"/>
            <a:chExt cx="808935" cy="8128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808935" cy="812800"/>
            </a:xfrm>
            <a:custGeom>
              <a:avLst/>
              <a:gdLst/>
              <a:ahLst/>
              <a:cxnLst/>
              <a:rect r="r" b="b" t="t" l="l"/>
              <a:pathLst>
                <a:path h="812800" w="808935">
                  <a:moveTo>
                    <a:pt x="404468" y="0"/>
                  </a:moveTo>
                  <a:cubicBezTo>
                    <a:pt x="181086" y="0"/>
                    <a:pt x="0" y="181951"/>
                    <a:pt x="0" y="406400"/>
                  </a:cubicBezTo>
                  <a:cubicBezTo>
                    <a:pt x="0" y="630849"/>
                    <a:pt x="181086" y="812800"/>
                    <a:pt x="404468" y="812800"/>
                  </a:cubicBezTo>
                  <a:cubicBezTo>
                    <a:pt x="627849" y="812800"/>
                    <a:pt x="808935" y="630849"/>
                    <a:pt x="808935" y="406400"/>
                  </a:cubicBezTo>
                  <a:cubicBezTo>
                    <a:pt x="808935" y="181951"/>
                    <a:pt x="627849" y="0"/>
                    <a:pt x="404468" y="0"/>
                  </a:cubicBezTo>
                  <a:close/>
                </a:path>
              </a:pathLst>
            </a:custGeom>
            <a:solidFill>
              <a:srgbClr val="E0269F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75838" y="66675"/>
              <a:ext cx="657260" cy="6699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7"/>
                </a:lnSpc>
              </a:pPr>
            </a:p>
          </p:txBody>
        </p:sp>
      </p:grpSp>
      <p:sp>
        <p:nvSpPr>
          <p:cNvPr name="Freeform 7" id="7">
            <a:hlinkClick r:id="rId8" tooltip="https://www.canva.com/design/DAF5HkFpK_I/rPzUvR06IQT2M-THOtKIQg/watch?utm_content=DAF5HkFpK_I&amp;utm_campaign=designshare&amp;utm_medium=link&amp;utm_source=editor"/>
          </p:cNvPr>
          <p:cNvSpPr/>
          <p:nvPr/>
        </p:nvSpPr>
        <p:spPr>
          <a:xfrm flipH="false" flipV="false" rot="0">
            <a:off x="3697528" y="282237"/>
            <a:ext cx="10892944" cy="10674424"/>
          </a:xfrm>
          <a:custGeom>
            <a:avLst/>
            <a:gdLst/>
            <a:ahLst/>
            <a:cxnLst/>
            <a:rect r="r" b="b" t="t" l="l"/>
            <a:pathLst>
              <a:path h="10674424" w="10892944">
                <a:moveTo>
                  <a:pt x="0" y="0"/>
                </a:moveTo>
                <a:lnTo>
                  <a:pt x="10892944" y="0"/>
                </a:lnTo>
                <a:lnTo>
                  <a:pt x="10892944" y="10674424"/>
                </a:lnTo>
                <a:lnTo>
                  <a:pt x="0" y="1067442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19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-6908" r="-3468" b="-421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405900" y="9258300"/>
            <a:ext cx="1887241" cy="609671"/>
          </a:xfrm>
          <a:custGeom>
            <a:avLst/>
            <a:gdLst/>
            <a:ahLst/>
            <a:cxnLst/>
            <a:rect r="r" b="b" t="t" l="l"/>
            <a:pathLst>
              <a:path h="609671" w="1887241">
                <a:moveTo>
                  <a:pt x="0" y="0"/>
                </a:moveTo>
                <a:lnTo>
                  <a:pt x="1887241" y="0"/>
                </a:lnTo>
                <a:lnTo>
                  <a:pt x="1887241" y="609671"/>
                </a:lnTo>
                <a:lnTo>
                  <a:pt x="0" y="609671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1911192" y="3930111"/>
            <a:ext cx="14465615" cy="26553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60"/>
              </a:lnSpc>
            </a:pPr>
            <a:r>
              <a:rPr lang="en-US" sz="7682">
                <a:solidFill>
                  <a:srgbClr val="FFFFFF"/>
                </a:solidFill>
                <a:latin typeface="Nexa Heavy"/>
                <a:ea typeface="Nexa Heavy"/>
                <a:cs typeface="Nexa Heavy"/>
                <a:sym typeface="Nexa Heavy"/>
              </a:rPr>
              <a:t>future </a:t>
            </a:r>
          </a:p>
          <a:p>
            <a:pPr algn="ctr">
              <a:lnSpc>
                <a:spcPts val="6760"/>
              </a:lnSpc>
            </a:pPr>
            <a:r>
              <a:rPr lang="en-US" sz="7682">
                <a:solidFill>
                  <a:srgbClr val="FFFFFF"/>
                </a:solidFill>
                <a:latin typeface="Nexa Heavy"/>
                <a:ea typeface="Nexa Heavy"/>
                <a:cs typeface="Nexa Heavy"/>
                <a:sym typeface="Nexa Heavy"/>
              </a:rPr>
              <a:t>physician </a:t>
            </a:r>
          </a:p>
          <a:p>
            <a:pPr algn="ctr">
              <a:lnSpc>
                <a:spcPts val="6760"/>
              </a:lnSpc>
            </a:pPr>
            <a:r>
              <a:rPr lang="en-US" sz="7682">
                <a:solidFill>
                  <a:srgbClr val="FBC646"/>
                </a:solidFill>
                <a:latin typeface="Nexa Heavy"/>
                <a:ea typeface="Nexa Heavy"/>
                <a:cs typeface="Nexa Heavy"/>
                <a:sym typeface="Nexa Heavy"/>
              </a:rPr>
              <a:t>empowerment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3130339" y="1675486"/>
            <a:ext cx="12027322" cy="17212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561"/>
              </a:lnSpc>
            </a:pPr>
            <a:r>
              <a:rPr lang="en-US" sz="3865" b="true">
                <a:solidFill>
                  <a:srgbClr val="FFFFFF"/>
                </a:solidFill>
                <a:latin typeface="Nexa Bold"/>
                <a:ea typeface="Nexa Bold"/>
                <a:cs typeface="Nexa Bold"/>
                <a:sym typeface="Nexa Bold"/>
              </a:rPr>
              <a:t>In Washington DC </a:t>
            </a:r>
          </a:p>
          <a:p>
            <a:pPr algn="ctr">
              <a:lnSpc>
                <a:spcPts val="4561"/>
              </a:lnSpc>
            </a:pPr>
            <a:r>
              <a:rPr lang="en-US" sz="3865" b="true">
                <a:solidFill>
                  <a:srgbClr val="FFFFFF"/>
                </a:solidFill>
                <a:latin typeface="Nexa Bold"/>
                <a:ea typeface="Nexa Bold"/>
                <a:cs typeface="Nexa Bold"/>
                <a:sym typeface="Nexa Bold"/>
              </a:rPr>
              <a:t>April 17 - 19, </a:t>
            </a:r>
          </a:p>
          <a:p>
            <a:pPr algn="ctr">
              <a:lnSpc>
                <a:spcPts val="4561"/>
              </a:lnSpc>
            </a:pPr>
            <a:r>
              <a:rPr lang="en-US" sz="3865" b="true">
                <a:solidFill>
                  <a:srgbClr val="FFFFFF"/>
                </a:solidFill>
                <a:latin typeface="Nexa Bold"/>
                <a:ea typeface="Nexa Bold"/>
                <a:cs typeface="Nexa Bold"/>
                <a:sym typeface="Nexa Bold"/>
              </a:rPr>
              <a:t>catch 3 inspired days of</a:t>
            </a:r>
          </a:p>
        </p:txBody>
      </p:sp>
      <p:grpSp>
        <p:nvGrpSpPr>
          <p:cNvPr name="Group 11" id="11"/>
          <p:cNvGrpSpPr/>
          <p:nvPr/>
        </p:nvGrpSpPr>
        <p:grpSpPr>
          <a:xfrm rot="0">
            <a:off x="0" y="0"/>
            <a:ext cx="4595006" cy="4587348"/>
            <a:chOff x="0" y="0"/>
            <a:chExt cx="6126675" cy="6116464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6126675" cy="6116464"/>
            </a:xfrm>
            <a:custGeom>
              <a:avLst/>
              <a:gdLst/>
              <a:ahLst/>
              <a:cxnLst/>
              <a:rect r="r" b="b" t="t" l="l"/>
              <a:pathLst>
                <a:path h="6116464" w="6126675">
                  <a:moveTo>
                    <a:pt x="0" y="0"/>
                  </a:moveTo>
                  <a:lnTo>
                    <a:pt x="6126675" y="0"/>
                  </a:lnTo>
                  <a:lnTo>
                    <a:pt x="6126675" y="6116464"/>
                  </a:lnTo>
                  <a:lnTo>
                    <a:pt x="0" y="61164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3" id="13"/>
            <p:cNvSpPr/>
            <p:nvPr/>
          </p:nvSpPr>
          <p:spPr>
            <a:xfrm flipH="false" flipV="false" rot="-689498">
              <a:off x="1066891" y="697009"/>
              <a:ext cx="3992894" cy="4352614"/>
            </a:xfrm>
            <a:custGeom>
              <a:avLst/>
              <a:gdLst/>
              <a:ahLst/>
              <a:cxnLst/>
              <a:rect r="r" b="b" t="t" l="l"/>
              <a:pathLst>
                <a:path h="4352614" w="3992894">
                  <a:moveTo>
                    <a:pt x="0" y="0"/>
                  </a:moveTo>
                  <a:lnTo>
                    <a:pt x="3992893" y="0"/>
                  </a:lnTo>
                  <a:lnTo>
                    <a:pt x="3992893" y="4352613"/>
                  </a:lnTo>
                  <a:lnTo>
                    <a:pt x="0" y="43526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 l="-21599" t="-13026" r="-23962" b="-20506"/>
              </a:stretch>
            </a:blipFill>
          </p:spPr>
        </p:sp>
      </p:grpSp>
      <p:sp>
        <p:nvSpPr>
          <p:cNvPr name="Freeform 14" id="14"/>
          <p:cNvSpPr/>
          <p:nvPr/>
        </p:nvSpPr>
        <p:spPr>
          <a:xfrm flipH="false" flipV="false" rot="0">
            <a:off x="15366726" y="3701511"/>
            <a:ext cx="2673319" cy="6739459"/>
          </a:xfrm>
          <a:custGeom>
            <a:avLst/>
            <a:gdLst/>
            <a:ahLst/>
            <a:cxnLst/>
            <a:rect r="r" b="b" t="t" l="l"/>
            <a:pathLst>
              <a:path h="6739459" w="2673319">
                <a:moveTo>
                  <a:pt x="0" y="0"/>
                </a:moveTo>
                <a:lnTo>
                  <a:pt x="2673319" y="0"/>
                </a:lnTo>
                <a:lnTo>
                  <a:pt x="2673319" y="6739459"/>
                </a:lnTo>
                <a:lnTo>
                  <a:pt x="0" y="6739459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6374792" y="7404174"/>
            <a:ext cx="5538416" cy="4499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61"/>
              </a:lnSpc>
            </a:pPr>
            <a:r>
              <a:rPr lang="en-US" sz="2615">
                <a:solidFill>
                  <a:srgbClr val="FFFFFF"/>
                </a:solidFill>
                <a:latin typeface="Nexa Black"/>
                <a:ea typeface="Nexa Black"/>
                <a:cs typeface="Nexa Black"/>
                <a:sym typeface="Nexa Black"/>
              </a:rPr>
              <a:t>Pre-Health Fair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6374792" y="7973205"/>
            <a:ext cx="5538416" cy="4499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61"/>
              </a:lnSpc>
            </a:pPr>
            <a:r>
              <a:rPr lang="en-US" sz="2615">
                <a:solidFill>
                  <a:srgbClr val="FFFFFF"/>
                </a:solidFill>
                <a:latin typeface="Nexa Black"/>
                <a:ea typeface="Nexa Black"/>
                <a:cs typeface="Nexa Black"/>
                <a:sym typeface="Nexa Black"/>
              </a:rPr>
              <a:t>Advocacy on Capitol Hill in DC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6374792" y="6835144"/>
            <a:ext cx="5538416" cy="4499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61"/>
              </a:lnSpc>
            </a:pPr>
            <a:r>
              <a:rPr lang="en-US" sz="2615">
                <a:solidFill>
                  <a:srgbClr val="FFFFFF"/>
                </a:solidFill>
                <a:latin typeface="Nexa Black"/>
                <a:ea typeface="Nexa Black"/>
                <a:cs typeface="Nexa Black"/>
                <a:sym typeface="Nexa Black"/>
              </a:rPr>
              <a:t>Residency &amp; Specialty Fair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6374792" y="8546998"/>
            <a:ext cx="5538416" cy="4499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61"/>
              </a:lnSpc>
            </a:pPr>
            <a:r>
              <a:rPr lang="en-US" sz="2615">
                <a:solidFill>
                  <a:srgbClr val="FFFFFF"/>
                </a:solidFill>
                <a:latin typeface="Nexa Black"/>
                <a:ea typeface="Nexa Black"/>
                <a:cs typeface="Nexa Black"/>
                <a:sym typeface="Nexa Black"/>
              </a:rPr>
              <a:t>Poster Presentations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6507744" y="9120791"/>
            <a:ext cx="5538416" cy="4499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61"/>
              </a:lnSpc>
            </a:pPr>
            <a:r>
              <a:rPr lang="en-US" sz="2615">
                <a:solidFill>
                  <a:srgbClr val="FFFFFF"/>
                </a:solidFill>
                <a:latin typeface="Nexa Black"/>
                <a:ea typeface="Nexa Black"/>
                <a:cs typeface="Nexa Black"/>
                <a:sym typeface="Nexa Black"/>
              </a:rPr>
              <a:t>SIM Competition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0269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8301" y="-695469"/>
            <a:ext cx="18599234" cy="18599234"/>
          </a:xfrm>
          <a:custGeom>
            <a:avLst/>
            <a:gdLst/>
            <a:ahLst/>
            <a:cxnLst/>
            <a:rect r="r" b="b" t="t" l="l"/>
            <a:pathLst>
              <a:path h="18599234" w="18599234">
                <a:moveTo>
                  <a:pt x="0" y="0"/>
                </a:moveTo>
                <a:lnTo>
                  <a:pt x="18599234" y="0"/>
                </a:lnTo>
                <a:lnTo>
                  <a:pt x="18599234" y="18599234"/>
                </a:lnTo>
                <a:lnTo>
                  <a:pt x="0" y="185992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6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5479" t="0" r="-16020" b="-4150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8754187" y="5215912"/>
            <a:ext cx="9659281" cy="6372090"/>
          </a:xfrm>
          <a:custGeom>
            <a:avLst/>
            <a:gdLst/>
            <a:ahLst/>
            <a:cxnLst/>
            <a:rect r="r" b="b" t="t" l="l"/>
            <a:pathLst>
              <a:path h="6372090" w="9659281">
                <a:moveTo>
                  <a:pt x="0" y="0"/>
                </a:moveTo>
                <a:lnTo>
                  <a:pt x="9659281" y="0"/>
                </a:lnTo>
                <a:lnTo>
                  <a:pt x="9659281" y="6372090"/>
                </a:lnTo>
                <a:lnTo>
                  <a:pt x="0" y="637209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5427" t="-42348" r="-32816" b="-26191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3887435" y="2013860"/>
            <a:ext cx="291581" cy="291581"/>
          </a:xfrm>
          <a:custGeom>
            <a:avLst/>
            <a:gdLst/>
            <a:ahLst/>
            <a:cxnLst/>
            <a:rect r="r" b="b" t="t" l="l"/>
            <a:pathLst>
              <a:path h="291581" w="291581">
                <a:moveTo>
                  <a:pt x="0" y="0"/>
                </a:moveTo>
                <a:lnTo>
                  <a:pt x="291581" y="0"/>
                </a:lnTo>
                <a:lnTo>
                  <a:pt x="291581" y="291581"/>
                </a:lnTo>
                <a:lnTo>
                  <a:pt x="0" y="29158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9800747" y="1966858"/>
            <a:ext cx="3157861" cy="704850"/>
            <a:chOff x="0" y="0"/>
            <a:chExt cx="4210481" cy="9398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34359"/>
              <a:ext cx="382412" cy="382412"/>
            </a:xfrm>
            <a:custGeom>
              <a:avLst/>
              <a:gdLst/>
              <a:ahLst/>
              <a:cxnLst/>
              <a:rect r="r" b="b" t="t" l="l"/>
              <a:pathLst>
                <a:path h="382412" w="382412">
                  <a:moveTo>
                    <a:pt x="0" y="0"/>
                  </a:moveTo>
                  <a:lnTo>
                    <a:pt x="382412" y="0"/>
                  </a:lnTo>
                  <a:lnTo>
                    <a:pt x="382412" y="382412"/>
                  </a:lnTo>
                  <a:lnTo>
                    <a:pt x="0" y="3824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7" id="7"/>
            <p:cNvSpPr txBox="true"/>
            <p:nvPr/>
          </p:nvSpPr>
          <p:spPr>
            <a:xfrm rot="0">
              <a:off x="589429" y="-9525"/>
              <a:ext cx="3621052" cy="9493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807"/>
                </a:lnSpc>
              </a:pPr>
              <a:r>
                <a:rPr lang="en-US" sz="2339" b="true">
                  <a:solidFill>
                    <a:srgbClr val="FFFFFF"/>
                  </a:solidFill>
                  <a:latin typeface="Nexa Bold"/>
                  <a:ea typeface="Nexa Bold"/>
                  <a:cs typeface="Nexa Bold"/>
                  <a:sym typeface="Nexa Bold"/>
                </a:rPr>
                <a:t>Advocacy training &amp; experience </a:t>
              </a: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9800747" y="3041298"/>
            <a:ext cx="286809" cy="286809"/>
          </a:xfrm>
          <a:custGeom>
            <a:avLst/>
            <a:gdLst/>
            <a:ahLst/>
            <a:cxnLst/>
            <a:rect r="r" b="b" t="t" l="l"/>
            <a:pathLst>
              <a:path h="286809" w="286809">
                <a:moveTo>
                  <a:pt x="0" y="0"/>
                </a:moveTo>
                <a:lnTo>
                  <a:pt x="286809" y="0"/>
                </a:lnTo>
                <a:lnTo>
                  <a:pt x="286809" y="286809"/>
                </a:lnTo>
                <a:lnTo>
                  <a:pt x="0" y="28680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9800747" y="4005953"/>
            <a:ext cx="3542848" cy="352425"/>
            <a:chOff x="0" y="0"/>
            <a:chExt cx="4723797" cy="4699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382412" cy="382412"/>
            </a:xfrm>
            <a:custGeom>
              <a:avLst/>
              <a:gdLst/>
              <a:ahLst/>
              <a:cxnLst/>
              <a:rect r="r" b="b" t="t" l="l"/>
              <a:pathLst>
                <a:path h="382412" w="382412">
                  <a:moveTo>
                    <a:pt x="0" y="0"/>
                  </a:moveTo>
                  <a:lnTo>
                    <a:pt x="382412" y="0"/>
                  </a:lnTo>
                  <a:lnTo>
                    <a:pt x="382412" y="382412"/>
                  </a:lnTo>
                  <a:lnTo>
                    <a:pt x="0" y="3824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1" id="11"/>
            <p:cNvSpPr txBox="true"/>
            <p:nvPr/>
          </p:nvSpPr>
          <p:spPr>
            <a:xfrm rot="0">
              <a:off x="589429" y="-9525"/>
              <a:ext cx="4134368" cy="4794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807"/>
                </a:lnSpc>
              </a:pPr>
              <a:r>
                <a:rPr lang="en-US" sz="2339" b="true">
                  <a:solidFill>
                    <a:srgbClr val="FFFFFF"/>
                  </a:solidFill>
                  <a:latin typeface="Nexa Bold"/>
                  <a:ea typeface="Nexa Bold"/>
                  <a:cs typeface="Nexa Bold"/>
                  <a:sym typeface="Nexa Bold"/>
                </a:rPr>
                <a:t>Clincal skill building </a:t>
              </a:r>
            </a:p>
          </p:txBody>
        </p:sp>
      </p:grpSp>
      <p:sp>
        <p:nvSpPr>
          <p:cNvPr name="Freeform 12" id="12"/>
          <p:cNvSpPr/>
          <p:nvPr/>
        </p:nvSpPr>
        <p:spPr>
          <a:xfrm flipH="false" flipV="false" rot="0">
            <a:off x="13881680" y="3030771"/>
            <a:ext cx="297336" cy="297336"/>
          </a:xfrm>
          <a:custGeom>
            <a:avLst/>
            <a:gdLst/>
            <a:ahLst/>
            <a:cxnLst/>
            <a:rect r="r" b="b" t="t" l="l"/>
            <a:pathLst>
              <a:path h="297336" w="297336">
                <a:moveTo>
                  <a:pt x="0" y="0"/>
                </a:moveTo>
                <a:lnTo>
                  <a:pt x="297336" y="0"/>
                </a:lnTo>
                <a:lnTo>
                  <a:pt x="297336" y="297336"/>
                </a:lnTo>
                <a:lnTo>
                  <a:pt x="0" y="29733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2562553" y="-3789588"/>
            <a:ext cx="9283845" cy="9365796"/>
          </a:xfrm>
          <a:custGeom>
            <a:avLst/>
            <a:gdLst/>
            <a:ahLst/>
            <a:cxnLst/>
            <a:rect r="r" b="b" t="t" l="l"/>
            <a:pathLst>
              <a:path h="9365796" w="9283845">
                <a:moveTo>
                  <a:pt x="0" y="0"/>
                </a:moveTo>
                <a:lnTo>
                  <a:pt x="9283845" y="0"/>
                </a:lnTo>
                <a:lnTo>
                  <a:pt x="9283845" y="9365796"/>
                </a:lnTo>
                <a:lnTo>
                  <a:pt x="0" y="936579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18999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4" id="14"/>
          <p:cNvGrpSpPr/>
          <p:nvPr/>
        </p:nvGrpSpPr>
        <p:grpSpPr>
          <a:xfrm rot="0">
            <a:off x="13882172" y="3992875"/>
            <a:ext cx="5396165" cy="352425"/>
            <a:chOff x="0" y="0"/>
            <a:chExt cx="7194886" cy="46990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51796"/>
              <a:ext cx="382412" cy="382412"/>
            </a:xfrm>
            <a:custGeom>
              <a:avLst/>
              <a:gdLst/>
              <a:ahLst/>
              <a:cxnLst/>
              <a:rect r="r" b="b" t="t" l="l"/>
              <a:pathLst>
                <a:path h="382412" w="382412">
                  <a:moveTo>
                    <a:pt x="0" y="0"/>
                  </a:moveTo>
                  <a:lnTo>
                    <a:pt x="382412" y="0"/>
                  </a:lnTo>
                  <a:lnTo>
                    <a:pt x="382412" y="382412"/>
                  </a:lnTo>
                  <a:lnTo>
                    <a:pt x="0" y="3824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6" id="16"/>
            <p:cNvSpPr txBox="true"/>
            <p:nvPr/>
          </p:nvSpPr>
          <p:spPr>
            <a:xfrm rot="0">
              <a:off x="808286" y="-9525"/>
              <a:ext cx="6386600" cy="4794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807"/>
                </a:lnSpc>
              </a:pPr>
              <a:r>
                <a:rPr lang="en-US" sz="2339" b="true">
                  <a:solidFill>
                    <a:srgbClr val="FFFFFF"/>
                  </a:solidFill>
                  <a:latin typeface="Nexa Bold"/>
                  <a:ea typeface="Nexa Bold"/>
                  <a:cs typeface="Nexa Bold"/>
                  <a:sym typeface="Nexa Bold"/>
                </a:rPr>
                <a:t>SIM competition</a:t>
              </a: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-174153" y="5215912"/>
            <a:ext cx="8928340" cy="5617992"/>
            <a:chOff x="0" y="0"/>
            <a:chExt cx="2351497" cy="1479636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2351497" cy="1479636"/>
            </a:xfrm>
            <a:custGeom>
              <a:avLst/>
              <a:gdLst/>
              <a:ahLst/>
              <a:cxnLst/>
              <a:rect r="r" b="b" t="t" l="l"/>
              <a:pathLst>
                <a:path h="1479636" w="2351497">
                  <a:moveTo>
                    <a:pt x="0" y="0"/>
                  </a:moveTo>
                  <a:lnTo>
                    <a:pt x="2351497" y="0"/>
                  </a:lnTo>
                  <a:lnTo>
                    <a:pt x="2351497" y="1479636"/>
                  </a:lnTo>
                  <a:lnTo>
                    <a:pt x="0" y="1479636"/>
                  </a:lnTo>
                  <a:close/>
                </a:path>
              </a:pathLst>
            </a:custGeom>
            <a:solidFill>
              <a:srgbClr val="896DE2"/>
            </a:solidFill>
          </p:spPr>
        </p:sp>
        <p:sp>
          <p:nvSpPr>
            <p:cNvPr name="TextBox 19" id="19"/>
            <p:cNvSpPr txBox="true"/>
            <p:nvPr/>
          </p:nvSpPr>
          <p:spPr>
            <a:xfrm>
              <a:off x="0" y="-9525"/>
              <a:ext cx="2351497" cy="148916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7"/>
                </a:lnSpc>
              </a:pPr>
            </a:p>
          </p:txBody>
        </p:sp>
      </p:grpSp>
      <p:sp>
        <p:nvSpPr>
          <p:cNvPr name="TextBox 20" id="20"/>
          <p:cNvSpPr txBox="true"/>
          <p:nvPr/>
        </p:nvSpPr>
        <p:spPr>
          <a:xfrm rot="0">
            <a:off x="553927" y="7043076"/>
            <a:ext cx="6961070" cy="17258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20"/>
              </a:lnSpc>
            </a:pPr>
            <a:r>
              <a:rPr lang="en-US" sz="3300" b="true">
                <a:solidFill>
                  <a:srgbClr val="FFFFFF"/>
                </a:solidFill>
                <a:latin typeface="Nexa Bold"/>
                <a:ea typeface="Nexa Bold"/>
                <a:cs typeface="Nexa Bold"/>
                <a:sym typeface="Nexa Bold"/>
              </a:rPr>
              <a:t>The ride to DC is on — </a:t>
            </a:r>
          </a:p>
          <a:p>
            <a:pPr algn="ctr">
              <a:lnSpc>
                <a:spcPts val="4620"/>
              </a:lnSpc>
            </a:pPr>
            <a:r>
              <a:rPr lang="en-US" sz="3300" b="true">
                <a:solidFill>
                  <a:srgbClr val="FFFFFF"/>
                </a:solidFill>
                <a:latin typeface="Nexa Bold"/>
                <a:ea typeface="Nexa Bold"/>
                <a:cs typeface="Nexa Bold"/>
                <a:sym typeface="Nexa Bold"/>
              </a:rPr>
              <a:t>see what all the excitement is about &amp; jack in!</a:t>
            </a:r>
          </a:p>
        </p:txBody>
      </p:sp>
      <p:sp>
        <p:nvSpPr>
          <p:cNvPr name="Freeform 21" id="21"/>
          <p:cNvSpPr/>
          <p:nvPr/>
        </p:nvSpPr>
        <p:spPr>
          <a:xfrm flipH="false" flipV="false" rot="0">
            <a:off x="-4641923" y="5395523"/>
            <a:ext cx="9283845" cy="9365796"/>
          </a:xfrm>
          <a:custGeom>
            <a:avLst/>
            <a:gdLst/>
            <a:ahLst/>
            <a:cxnLst/>
            <a:rect r="r" b="b" t="t" l="l"/>
            <a:pathLst>
              <a:path h="9365796" w="9283845">
                <a:moveTo>
                  <a:pt x="0" y="0"/>
                </a:moveTo>
                <a:lnTo>
                  <a:pt x="9283846" y="0"/>
                </a:lnTo>
                <a:lnTo>
                  <a:pt x="9283846" y="9365796"/>
                </a:lnTo>
                <a:lnTo>
                  <a:pt x="0" y="936579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18999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0">
            <a:off x="-6601008" y="-2351162"/>
            <a:ext cx="15355195" cy="7567074"/>
          </a:xfrm>
          <a:custGeom>
            <a:avLst/>
            <a:gdLst/>
            <a:ahLst/>
            <a:cxnLst/>
            <a:rect r="r" b="b" t="t" l="l"/>
            <a:pathLst>
              <a:path h="7567074" w="15355195">
                <a:moveTo>
                  <a:pt x="0" y="0"/>
                </a:moveTo>
                <a:lnTo>
                  <a:pt x="15355195" y="0"/>
                </a:lnTo>
                <a:lnTo>
                  <a:pt x="15355195" y="7567074"/>
                </a:lnTo>
                <a:lnTo>
                  <a:pt x="0" y="756707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-99883" r="-76671" b="-39060"/>
            </a:stretch>
          </a:blipFill>
        </p:spPr>
      </p:sp>
      <p:sp>
        <p:nvSpPr>
          <p:cNvPr name="TextBox 23" id="23"/>
          <p:cNvSpPr txBox="true"/>
          <p:nvPr/>
        </p:nvSpPr>
        <p:spPr>
          <a:xfrm rot="0">
            <a:off x="10242819" y="2980234"/>
            <a:ext cx="2319734" cy="714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7"/>
              </a:lnSpc>
            </a:pPr>
            <a:r>
              <a:rPr lang="en-US" sz="2339" b="true">
                <a:solidFill>
                  <a:srgbClr val="FFFFFF"/>
                </a:solidFill>
                <a:latin typeface="Nexa Bold"/>
                <a:ea typeface="Nexa Bold"/>
                <a:cs typeface="Nexa Bold"/>
                <a:sym typeface="Nexa Bold"/>
              </a:rPr>
              <a:t>Leadership </a:t>
            </a:r>
          </a:p>
          <a:p>
            <a:pPr algn="l">
              <a:lnSpc>
                <a:spcPts val="2807"/>
              </a:lnSpc>
            </a:pPr>
            <a:r>
              <a:rPr lang="en-US" sz="2339" b="true">
                <a:solidFill>
                  <a:srgbClr val="FFFFFF"/>
                </a:solidFill>
                <a:latin typeface="Nexa Bold"/>
                <a:ea typeface="Nexa Bold"/>
                <a:cs typeface="Nexa Bold"/>
                <a:sym typeface="Nexa Bold"/>
              </a:rPr>
              <a:t>development</a:t>
            </a:r>
          </a:p>
        </p:txBody>
      </p:sp>
      <p:grpSp>
        <p:nvGrpSpPr>
          <p:cNvPr name="Group 24" id="24"/>
          <p:cNvGrpSpPr/>
          <p:nvPr/>
        </p:nvGrpSpPr>
        <p:grpSpPr>
          <a:xfrm rot="0">
            <a:off x="8747942" y="871611"/>
            <a:ext cx="4835886" cy="4344301"/>
            <a:chOff x="0" y="0"/>
            <a:chExt cx="6447848" cy="5792401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1930800"/>
              <a:ext cx="3760234" cy="3861601"/>
            </a:xfrm>
            <a:custGeom>
              <a:avLst/>
              <a:gdLst/>
              <a:ahLst/>
              <a:cxnLst/>
              <a:rect r="r" b="b" t="t" l="l"/>
              <a:pathLst>
                <a:path h="3861601" w="3760234">
                  <a:moveTo>
                    <a:pt x="0" y="0"/>
                  </a:moveTo>
                  <a:lnTo>
                    <a:pt x="3760234" y="0"/>
                  </a:lnTo>
                  <a:lnTo>
                    <a:pt x="3760234" y="3861601"/>
                  </a:lnTo>
                  <a:lnTo>
                    <a:pt x="0" y="38616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126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6" id="26"/>
            <p:cNvSpPr/>
            <p:nvPr/>
          </p:nvSpPr>
          <p:spPr>
            <a:xfrm flipH="false" flipV="false" rot="3104162">
              <a:off x="2360075" y="850637"/>
              <a:ext cx="3607815" cy="2971937"/>
            </a:xfrm>
            <a:custGeom>
              <a:avLst/>
              <a:gdLst/>
              <a:ahLst/>
              <a:cxnLst/>
              <a:rect r="r" b="b" t="t" l="l"/>
              <a:pathLst>
                <a:path h="2971937" w="3607815">
                  <a:moveTo>
                    <a:pt x="0" y="0"/>
                  </a:moveTo>
                  <a:lnTo>
                    <a:pt x="3607815" y="0"/>
                  </a:lnTo>
                  <a:lnTo>
                    <a:pt x="3607815" y="2971937"/>
                  </a:lnTo>
                  <a:lnTo>
                    <a:pt x="0" y="29719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42000"/>
              </a:blip>
              <a:stretch>
                <a:fillRect l="0" t="0" r="0" b="0"/>
              </a:stretch>
            </a:blipFill>
          </p:spPr>
        </p:sp>
      </p:grpSp>
      <p:sp>
        <p:nvSpPr>
          <p:cNvPr name="TextBox 27" id="27"/>
          <p:cNvSpPr txBox="true"/>
          <p:nvPr/>
        </p:nvSpPr>
        <p:spPr>
          <a:xfrm rot="0">
            <a:off x="14417783" y="2980234"/>
            <a:ext cx="3462394" cy="714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7"/>
              </a:lnSpc>
            </a:pPr>
            <a:r>
              <a:rPr lang="en-US" sz="2339" b="true">
                <a:solidFill>
                  <a:srgbClr val="FFFFFF"/>
                </a:solidFill>
                <a:latin typeface="Nexa Bold"/>
                <a:ea typeface="Nexa Bold"/>
                <a:cs typeface="Nexa Bold"/>
                <a:sym typeface="Nexa Bold"/>
              </a:rPr>
              <a:t>Togetherness, networking, community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14417783" y="1995902"/>
            <a:ext cx="4869649" cy="639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45"/>
              </a:lnSpc>
            </a:pPr>
            <a:r>
              <a:rPr lang="en-US" sz="2378" b="true">
                <a:solidFill>
                  <a:srgbClr val="FFFFFF"/>
                </a:solidFill>
                <a:latin typeface="Nexa Bold"/>
                <a:ea typeface="Nexa Bold"/>
                <a:cs typeface="Nexa Bold"/>
                <a:sym typeface="Nexa Bold"/>
              </a:rPr>
              <a:t>Poster session &amp; </a:t>
            </a:r>
          </a:p>
          <a:p>
            <a:pPr algn="l">
              <a:lnSpc>
                <a:spcPts val="2545"/>
              </a:lnSpc>
            </a:pPr>
            <a:r>
              <a:rPr lang="en-US" sz="2378" b="true">
                <a:solidFill>
                  <a:srgbClr val="FFFFFF"/>
                </a:solidFill>
                <a:latin typeface="Nexa Bold"/>
                <a:ea typeface="Nexa Bold"/>
                <a:cs typeface="Nexa Bold"/>
                <a:sym typeface="Nexa Bold"/>
              </a:rPr>
              <a:t>awards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9107703" y="165055"/>
            <a:ext cx="8399636" cy="11350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363"/>
              </a:lnSpc>
            </a:pPr>
            <a:r>
              <a:rPr lang="en-US" sz="6687">
                <a:solidFill>
                  <a:srgbClr val="FFFFFF"/>
                </a:solidFill>
                <a:latin typeface="Abril Fatface"/>
                <a:ea typeface="Abril Fatface"/>
                <a:cs typeface="Abril Fatface"/>
                <a:sym typeface="Abril Fatface"/>
              </a:rPr>
              <a:t>Highlights</a:t>
            </a:r>
          </a:p>
        </p:txBody>
      </p:sp>
      <p:sp>
        <p:nvSpPr>
          <p:cNvPr name="Freeform 30" id="30"/>
          <p:cNvSpPr/>
          <p:nvPr/>
        </p:nvSpPr>
        <p:spPr>
          <a:xfrm flipH="false" flipV="false" rot="2020757">
            <a:off x="5526245" y="5943708"/>
            <a:ext cx="3250013" cy="881566"/>
          </a:xfrm>
          <a:custGeom>
            <a:avLst/>
            <a:gdLst/>
            <a:ahLst/>
            <a:cxnLst/>
            <a:rect r="r" b="b" t="t" l="l"/>
            <a:pathLst>
              <a:path h="881566" w="3250013">
                <a:moveTo>
                  <a:pt x="0" y="0"/>
                </a:moveTo>
                <a:lnTo>
                  <a:pt x="3250013" y="0"/>
                </a:lnTo>
                <a:lnTo>
                  <a:pt x="3250013" y="881567"/>
                </a:lnTo>
                <a:lnTo>
                  <a:pt x="0" y="881567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0" t="0" r="0" b="0"/>
            </a:stretch>
          </a:blipFill>
        </p:spPr>
      </p:sp>
      <p:sp>
        <p:nvSpPr>
          <p:cNvPr name="Freeform 31" id="31"/>
          <p:cNvSpPr/>
          <p:nvPr/>
        </p:nvSpPr>
        <p:spPr>
          <a:xfrm flipH="false" flipV="false" rot="0">
            <a:off x="405900" y="9258300"/>
            <a:ext cx="1887241" cy="609671"/>
          </a:xfrm>
          <a:custGeom>
            <a:avLst/>
            <a:gdLst/>
            <a:ahLst/>
            <a:cxnLst/>
            <a:rect r="r" b="b" t="t" l="l"/>
            <a:pathLst>
              <a:path h="609671" w="1887241">
                <a:moveTo>
                  <a:pt x="0" y="0"/>
                </a:moveTo>
                <a:lnTo>
                  <a:pt x="1887241" y="0"/>
                </a:lnTo>
                <a:lnTo>
                  <a:pt x="1887241" y="609671"/>
                </a:lnTo>
                <a:lnTo>
                  <a:pt x="0" y="609671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0" t="0" r="0" b="0"/>
            </a:stretch>
          </a:blipFill>
        </p:spPr>
      </p:sp>
      <p:sp>
        <p:nvSpPr>
          <p:cNvPr name="TextBox 32" id="32"/>
          <p:cNvSpPr txBox="true"/>
          <p:nvPr/>
        </p:nvSpPr>
        <p:spPr>
          <a:xfrm rot="0">
            <a:off x="-174153" y="5533393"/>
            <a:ext cx="8399636" cy="11350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363"/>
              </a:lnSpc>
            </a:pPr>
            <a:r>
              <a:rPr lang="en-US" sz="6687">
                <a:solidFill>
                  <a:srgbClr val="FFFFFF"/>
                </a:solidFill>
                <a:latin typeface="Abril Fatface"/>
                <a:ea typeface="Abril Fatface"/>
                <a:cs typeface="Abril Fatface"/>
                <a:sym typeface="Abril Fatface"/>
              </a:rPr>
              <a:t>Let’s Go!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896DE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155617" y="-605695"/>
            <a:ext cx="18599234" cy="18599234"/>
          </a:xfrm>
          <a:custGeom>
            <a:avLst/>
            <a:gdLst/>
            <a:ahLst/>
            <a:cxnLst/>
            <a:rect r="r" b="b" t="t" l="l"/>
            <a:pathLst>
              <a:path h="18599234" w="18599234">
                <a:moveTo>
                  <a:pt x="0" y="0"/>
                </a:moveTo>
                <a:lnTo>
                  <a:pt x="18599234" y="0"/>
                </a:lnTo>
                <a:lnTo>
                  <a:pt x="18599234" y="18599234"/>
                </a:lnTo>
                <a:lnTo>
                  <a:pt x="0" y="185992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6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5479" t="0" r="-16020" b="-4150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8001000" y="0"/>
            <a:ext cx="10287000" cy="10287000"/>
          </a:xfrm>
          <a:custGeom>
            <a:avLst/>
            <a:gdLst/>
            <a:ahLst/>
            <a:cxnLst/>
            <a:rect r="r" b="b" t="t" l="l"/>
            <a:pathLst>
              <a:path h="10287000" w="10287000"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-1501815" y="4792641"/>
            <a:ext cx="8242367" cy="5494359"/>
            <a:chOff x="0" y="0"/>
            <a:chExt cx="10989823" cy="7325812"/>
          </a:xfrm>
        </p:grpSpPr>
        <p:sp>
          <p:nvSpPr>
            <p:cNvPr name="TextBox 5" id="5"/>
            <p:cNvSpPr txBox="true"/>
            <p:nvPr/>
          </p:nvSpPr>
          <p:spPr>
            <a:xfrm rot="-1393634">
              <a:off x="312927" y="2169363"/>
              <a:ext cx="10465393" cy="322341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8039"/>
                </a:lnSpc>
              </a:pPr>
              <a:r>
                <a:rPr lang="en-US" sz="17345">
                  <a:solidFill>
                    <a:srgbClr val="FFFFFF"/>
                  </a:solidFill>
                  <a:latin typeface="Shrikhand"/>
                  <a:ea typeface="Shrikhand"/>
                  <a:cs typeface="Shrikhand"/>
                  <a:sym typeface="Shrikhand"/>
                </a:rPr>
                <a:t>75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-1393634">
              <a:off x="6514906" y="1077525"/>
              <a:ext cx="2168313" cy="116506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482"/>
                </a:lnSpc>
              </a:pPr>
              <a:r>
                <a:rPr lang="en-US" sz="6233">
                  <a:solidFill>
                    <a:srgbClr val="FFFFFF"/>
                  </a:solidFill>
                  <a:latin typeface="Shrikhand"/>
                  <a:ea typeface="Shrikhand"/>
                  <a:cs typeface="Shrikhand"/>
                  <a:sym typeface="Shrikhand"/>
                </a:rPr>
                <a:t>th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-1473914">
              <a:off x="2982580" y="1036415"/>
              <a:ext cx="4605323" cy="131419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555"/>
                </a:lnSpc>
              </a:pPr>
              <a:r>
                <a:rPr lang="en-US" sz="4336">
                  <a:solidFill>
                    <a:srgbClr val="FFFFFF"/>
                  </a:solidFill>
                  <a:latin typeface="Shrikhand"/>
                  <a:ea typeface="Shrikhand"/>
                  <a:cs typeface="Shrikhand"/>
                  <a:sym typeface="Shrikhand"/>
                </a:rPr>
                <a:t>Don’t miss the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-1473914">
              <a:off x="3613249" y="4556668"/>
              <a:ext cx="5651987" cy="88068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364"/>
                </a:lnSpc>
              </a:pPr>
              <a:r>
                <a:rPr lang="en-US" sz="5322">
                  <a:solidFill>
                    <a:srgbClr val="FFFFFF"/>
                  </a:solidFill>
                  <a:latin typeface="Shrikhand"/>
                  <a:ea typeface="Shrikhand"/>
                  <a:cs typeface="Shrikhand"/>
                  <a:sym typeface="Shrikhand"/>
                </a:rPr>
                <a:t>annual</a:t>
              </a: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14204579" y="8542612"/>
            <a:ext cx="3494070" cy="1128756"/>
          </a:xfrm>
          <a:custGeom>
            <a:avLst/>
            <a:gdLst/>
            <a:ahLst/>
            <a:cxnLst/>
            <a:rect r="r" b="b" t="t" l="l"/>
            <a:pathLst>
              <a:path h="1128756" w="3494070">
                <a:moveTo>
                  <a:pt x="0" y="0"/>
                </a:moveTo>
                <a:lnTo>
                  <a:pt x="3494071" y="0"/>
                </a:lnTo>
                <a:lnTo>
                  <a:pt x="3494071" y="1128756"/>
                </a:lnTo>
                <a:lnTo>
                  <a:pt x="0" y="112875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10" id="10">
            <a:hlinkClick r:id="rId6" tooltip="https://creativemarket.com/studio2am/5769121-Risoprint-Risograph-Grain-Effect"/>
          </p:cNvPr>
          <p:cNvSpPr/>
          <p:nvPr/>
        </p:nvSpPr>
        <p:spPr>
          <a:xfrm flipH="false" flipV="false" rot="0">
            <a:off x="5277243" y="7864644"/>
            <a:ext cx="2926618" cy="2484692"/>
          </a:xfrm>
          <a:custGeom>
            <a:avLst/>
            <a:gdLst/>
            <a:ahLst/>
            <a:cxnLst/>
            <a:rect r="r" b="b" t="t" l="l"/>
            <a:pathLst>
              <a:path h="2484692" w="2926618">
                <a:moveTo>
                  <a:pt x="0" y="0"/>
                </a:moveTo>
                <a:lnTo>
                  <a:pt x="2926618" y="0"/>
                </a:lnTo>
                <a:lnTo>
                  <a:pt x="2926618" y="2484692"/>
                </a:lnTo>
                <a:lnTo>
                  <a:pt x="0" y="248469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-228250" r="-178684" b="0"/>
            </a:stretch>
          </a:blipFill>
        </p:spPr>
      </p:sp>
      <p:sp>
        <p:nvSpPr>
          <p:cNvPr name="Freeform 11" id="11">
            <a:hlinkClick r:id="rId7" tooltip="https://creativemarket.com/studio2am/5769121-Risoprint-Risograph-Grain-Effect"/>
          </p:cNvPr>
          <p:cNvSpPr/>
          <p:nvPr/>
        </p:nvSpPr>
        <p:spPr>
          <a:xfrm flipH="false" flipV="false" rot="0">
            <a:off x="3228312" y="8614925"/>
            <a:ext cx="2926618" cy="2484692"/>
          </a:xfrm>
          <a:custGeom>
            <a:avLst/>
            <a:gdLst/>
            <a:ahLst/>
            <a:cxnLst/>
            <a:rect r="r" b="b" t="t" l="l"/>
            <a:pathLst>
              <a:path h="2484692" w="2926618">
                <a:moveTo>
                  <a:pt x="0" y="0"/>
                </a:moveTo>
                <a:lnTo>
                  <a:pt x="2926619" y="0"/>
                </a:lnTo>
                <a:lnTo>
                  <a:pt x="2926619" y="2484692"/>
                </a:lnTo>
                <a:lnTo>
                  <a:pt x="0" y="248469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-228250" r="-178684" b="0"/>
            </a:stretch>
          </a:blipFill>
        </p:spPr>
      </p:sp>
      <p:sp>
        <p:nvSpPr>
          <p:cNvPr name="Freeform 12" id="12">
            <a:hlinkClick r:id="rId8" tooltip="https://creativemarket.com/studio2am/5769121-Risoprint-Risograph-Grain-Effect"/>
          </p:cNvPr>
          <p:cNvSpPr/>
          <p:nvPr/>
        </p:nvSpPr>
        <p:spPr>
          <a:xfrm flipH="false" flipV="false" rot="0">
            <a:off x="1247316" y="9278754"/>
            <a:ext cx="2926618" cy="2484692"/>
          </a:xfrm>
          <a:custGeom>
            <a:avLst/>
            <a:gdLst/>
            <a:ahLst/>
            <a:cxnLst/>
            <a:rect r="r" b="b" t="t" l="l"/>
            <a:pathLst>
              <a:path h="2484692" w="2926618">
                <a:moveTo>
                  <a:pt x="0" y="0"/>
                </a:moveTo>
                <a:lnTo>
                  <a:pt x="2926618" y="0"/>
                </a:lnTo>
                <a:lnTo>
                  <a:pt x="2926618" y="2484692"/>
                </a:lnTo>
                <a:lnTo>
                  <a:pt x="0" y="248469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-228250" r="-178684" b="0"/>
            </a:stretch>
          </a:blipFill>
        </p:spPr>
      </p:sp>
      <p:grpSp>
        <p:nvGrpSpPr>
          <p:cNvPr name="Group 13" id="13"/>
          <p:cNvGrpSpPr/>
          <p:nvPr/>
        </p:nvGrpSpPr>
        <p:grpSpPr>
          <a:xfrm rot="0">
            <a:off x="373419" y="589743"/>
            <a:ext cx="11841541" cy="2223942"/>
            <a:chOff x="0" y="0"/>
            <a:chExt cx="15788722" cy="2965256"/>
          </a:xfrm>
        </p:grpSpPr>
        <p:sp>
          <p:nvSpPr>
            <p:cNvPr name="TextBox 14" id="14"/>
            <p:cNvSpPr txBox="true"/>
            <p:nvPr/>
          </p:nvSpPr>
          <p:spPr>
            <a:xfrm rot="0">
              <a:off x="0" y="171450"/>
              <a:ext cx="13075814" cy="279380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8108"/>
                </a:lnSpc>
              </a:pPr>
              <a:r>
                <a:rPr lang="en-US" sz="8273">
                  <a:solidFill>
                    <a:srgbClr val="FFFFFF"/>
                  </a:solidFill>
                  <a:latin typeface="Abril Fatface"/>
                  <a:ea typeface="Abril Fatface"/>
                  <a:cs typeface="Abril Fatface"/>
                  <a:sym typeface="Abril Fatface"/>
                </a:rPr>
                <a:t>Future Physicians</a:t>
              </a:r>
            </a:p>
            <a:p>
              <a:pPr algn="l">
                <a:lnSpc>
                  <a:spcPts val="8108"/>
                </a:lnSpc>
              </a:pPr>
              <a:r>
                <a:rPr lang="en-US" sz="8273">
                  <a:solidFill>
                    <a:srgbClr val="FFFFFF"/>
                  </a:solidFill>
                  <a:latin typeface="Abril Fatface"/>
                  <a:ea typeface="Abril Fatface"/>
                  <a:cs typeface="Abril Fatface"/>
                  <a:sym typeface="Abril Fatface"/>
                </a:rPr>
                <a:t>   </a:t>
              </a:r>
              <a:r>
                <a:rPr lang="en-US" sz="8273">
                  <a:solidFill>
                    <a:srgbClr val="FFFFFF"/>
                  </a:solidFill>
                  <a:latin typeface="Abril Fatface"/>
                  <a:ea typeface="Abril Fatface"/>
                  <a:cs typeface="Abril Fatface"/>
                  <a:sym typeface="Abril Fatface"/>
                </a:rPr>
                <a:t>for Change</a:t>
              </a:r>
            </a:p>
          </p:txBody>
        </p:sp>
        <p:sp>
          <p:nvSpPr>
            <p:cNvPr name="Freeform 15" id="15"/>
            <p:cNvSpPr/>
            <p:nvPr/>
          </p:nvSpPr>
          <p:spPr>
            <a:xfrm flipH="false" flipV="false" rot="0">
              <a:off x="7985140" y="1781988"/>
              <a:ext cx="918709" cy="1061533"/>
            </a:xfrm>
            <a:custGeom>
              <a:avLst/>
              <a:gdLst/>
              <a:ahLst/>
              <a:cxnLst/>
              <a:rect r="r" b="b" t="t" l="l"/>
              <a:pathLst>
                <a:path h="1061533" w="918709">
                  <a:moveTo>
                    <a:pt x="0" y="0"/>
                  </a:moveTo>
                  <a:lnTo>
                    <a:pt x="918709" y="0"/>
                  </a:lnTo>
                  <a:lnTo>
                    <a:pt x="918709" y="1061533"/>
                  </a:lnTo>
                  <a:lnTo>
                    <a:pt x="0" y="10615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6" id="16"/>
            <p:cNvSpPr txBox="true"/>
            <p:nvPr/>
          </p:nvSpPr>
          <p:spPr>
            <a:xfrm rot="0">
              <a:off x="9017625" y="1903722"/>
              <a:ext cx="6771097" cy="91564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>
                <a:lnSpc>
                  <a:spcPts val="2745"/>
                </a:lnSpc>
              </a:pPr>
              <a:r>
                <a:rPr lang="en-US" sz="2307">
                  <a:solidFill>
                    <a:srgbClr val="FFFFFF"/>
                  </a:solidFill>
                  <a:latin typeface="Nexa Bold"/>
                  <a:ea typeface="Nexa Bold"/>
                  <a:cs typeface="Nexa Bold"/>
                  <a:sym typeface="Nexa Bold"/>
                </a:rPr>
                <a:t>April 17-19 2025</a:t>
              </a:r>
            </a:p>
            <a:p>
              <a:pPr algn="just">
                <a:lnSpc>
                  <a:spcPts val="2745"/>
                </a:lnSpc>
              </a:pPr>
              <a:r>
                <a:rPr lang="en-US" sz="2307">
                  <a:solidFill>
                    <a:srgbClr val="FFFFFF"/>
                  </a:solidFill>
                  <a:latin typeface="Nexa Bold"/>
                  <a:ea typeface="Nexa Bold"/>
                  <a:cs typeface="Nexa Bold"/>
                  <a:sym typeface="Nexa Bold"/>
                </a:rPr>
                <a:t>Washington DC</a:t>
              </a:r>
              <a:r>
                <a:rPr lang="en-US" sz="2307">
                  <a:solidFill>
                    <a:srgbClr val="FFFFFF"/>
                  </a:solidFill>
                  <a:latin typeface="Nexa Bold"/>
                  <a:ea typeface="Nexa Bold"/>
                  <a:cs typeface="Nexa Bold"/>
                  <a:sym typeface="Nexa Bold"/>
                </a:rPr>
                <a:t> </a:t>
              </a:r>
            </a:p>
          </p:txBody>
        </p:sp>
      </p:grpSp>
      <p:sp>
        <p:nvSpPr>
          <p:cNvPr name="Freeform 17" id="17"/>
          <p:cNvSpPr/>
          <p:nvPr/>
        </p:nvSpPr>
        <p:spPr>
          <a:xfrm flipH="false" flipV="false" rot="0">
            <a:off x="7086600" y="3086100"/>
            <a:ext cx="4114800" cy="4114800"/>
          </a:xfrm>
          <a:custGeom>
            <a:avLst/>
            <a:gdLst/>
            <a:ahLst/>
            <a:cxnLst/>
            <a:rect r="r" b="b" t="t" l="l"/>
            <a:pathLst>
              <a:path h="4114800" w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alphaModFix amt="26000"/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8" id="18"/>
          <p:cNvSpPr txBox="true"/>
          <p:nvPr/>
        </p:nvSpPr>
        <p:spPr>
          <a:xfrm rot="0">
            <a:off x="6041926" y="4545580"/>
            <a:ext cx="5897518" cy="10720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836"/>
              </a:lnSpc>
            </a:pPr>
            <a:r>
              <a:rPr lang="en-US" sz="6312">
                <a:solidFill>
                  <a:srgbClr val="FFFFFF"/>
                </a:solidFill>
                <a:latin typeface="Nexa Black"/>
                <a:ea typeface="Nexa Black"/>
                <a:cs typeface="Nexa Black"/>
                <a:sym typeface="Nexa Black"/>
              </a:rPr>
              <a:t>fp4change.org</a:t>
            </a:r>
          </a:p>
        </p:txBody>
      </p:sp>
      <p:sp>
        <p:nvSpPr>
          <p:cNvPr name="Freeform 19" id="19"/>
          <p:cNvSpPr/>
          <p:nvPr/>
        </p:nvSpPr>
        <p:spPr>
          <a:xfrm flipH="false" flipV="false" rot="0">
            <a:off x="16604568" y="392250"/>
            <a:ext cx="1309464" cy="1309464"/>
          </a:xfrm>
          <a:custGeom>
            <a:avLst/>
            <a:gdLst/>
            <a:ahLst/>
            <a:cxnLst/>
            <a:rect r="r" b="b" t="t" l="l"/>
            <a:pathLst>
              <a:path h="1309464" w="1309464">
                <a:moveTo>
                  <a:pt x="0" y="0"/>
                </a:moveTo>
                <a:lnTo>
                  <a:pt x="1309464" y="0"/>
                </a:lnTo>
                <a:lnTo>
                  <a:pt x="1309464" y="1309464"/>
                </a:lnTo>
                <a:lnTo>
                  <a:pt x="0" y="1309464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DAGNv_UwdeE</dc:identifier>
  <dcterms:modified xsi:type="dcterms:W3CDTF">2011-08-01T06:04:30Z</dcterms:modified>
  <cp:revision>1</cp:revision>
  <dc:title> *AMSA FP4C 2025 Presentation</dc:title>
</cp:coreProperties>
</file>